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8" r:id="rId3"/>
    <p:sldId id="269" r:id="rId4"/>
    <p:sldId id="270" r:id="rId5"/>
    <p:sldId id="273" r:id="rId6"/>
    <p:sldId id="274" r:id="rId7"/>
    <p:sldId id="276" r:id="rId8"/>
    <p:sldId id="275" r:id="rId9"/>
    <p:sldId id="277" r:id="rId10"/>
    <p:sldId id="279" r:id="rId11"/>
    <p:sldId id="282" r:id="rId12"/>
    <p:sldId id="283" r:id="rId13"/>
    <p:sldId id="280" r:id="rId14"/>
    <p:sldId id="284" r:id="rId15"/>
    <p:sldId id="285" r:id="rId16"/>
    <p:sldId id="286" r:id="rId17"/>
  </p:sldIdLst>
  <p:sldSz cx="9144000" cy="6858000" type="screen4x3"/>
  <p:notesSz cx="7053263" cy="93091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FF33"/>
    <a:srgbClr val="FFFF00"/>
    <a:srgbClr val="CC66FF"/>
    <a:srgbClr val="800000"/>
    <a:srgbClr val="EAEAEA"/>
    <a:srgbClr val="FF9933"/>
    <a:srgbClr val="AAC1DA"/>
    <a:srgbClr val="FF9900"/>
    <a:srgbClr val="66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 autoAdjust="0"/>
  </p:normalViewPr>
  <p:slideViewPr>
    <p:cSldViewPr>
      <p:cViewPr>
        <p:scale>
          <a:sx n="70" d="100"/>
          <a:sy n="70" d="100"/>
        </p:scale>
        <p:origin x="-140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6835" cy="46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853" y="0"/>
            <a:ext cx="3056835" cy="46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31"/>
            <a:ext cx="3056835" cy="46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853" y="8842331"/>
            <a:ext cx="3056835" cy="46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EA7B90-ACF0-464A-BC95-576C43B340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835" cy="4651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4853" y="0"/>
            <a:ext cx="3056835" cy="4651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609DA-1755-4B44-9BCA-1DC336312386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2963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696" y="4421165"/>
            <a:ext cx="5643872" cy="4189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31"/>
            <a:ext cx="3056835" cy="4651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4853" y="8842331"/>
            <a:ext cx="3056835" cy="4651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B6DCD-F599-4B03-9D10-63AB69B49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1143000" y="628650"/>
            <a:ext cx="8012113" cy="2571750"/>
            <a:chOff x="720" y="396"/>
            <a:chExt cx="5047" cy="1620"/>
          </a:xfrm>
        </p:grpSpPr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1081" y="396"/>
              <a:ext cx="4686" cy="159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Rectangle 28"/>
            <p:cNvSpPr>
              <a:spLocks noChangeArrowheads="1"/>
            </p:cNvSpPr>
            <p:nvPr userDrawn="1"/>
          </p:nvSpPr>
          <p:spPr bwMode="gray">
            <a:xfrm>
              <a:off x="720" y="1440"/>
              <a:ext cx="576" cy="57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1130300" y="3141663"/>
            <a:ext cx="8013700" cy="574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573088" y="2520950"/>
            <a:ext cx="576262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1716088" y="628650"/>
            <a:ext cx="566737" cy="63658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2278063" y="0"/>
            <a:ext cx="585787" cy="635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2281238" y="628650"/>
            <a:ext cx="585787" cy="6318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gray">
          <a:xfrm>
            <a:off x="1141413" y="1262063"/>
            <a:ext cx="574675" cy="6254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gray">
          <a:xfrm>
            <a:off x="1716088" y="1263650"/>
            <a:ext cx="566737" cy="6223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gray">
          <a:xfrm>
            <a:off x="573088" y="1885950"/>
            <a:ext cx="576262" cy="6445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gray">
          <a:xfrm>
            <a:off x="1141413" y="1885950"/>
            <a:ext cx="576262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>
            <a:off x="0" y="2528888"/>
            <a:ext cx="574675" cy="633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752600" y="1800225"/>
            <a:ext cx="6629400" cy="1012825"/>
          </a:xfrm>
        </p:spPr>
        <p:txBody>
          <a:bodyPr/>
          <a:lstStyle>
            <a:lvl1pPr algn="ctr">
              <a:defRPr sz="3600" i="1">
                <a:latin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00200" y="3276600"/>
            <a:ext cx="6324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91000" y="5410200"/>
            <a:ext cx="1295400" cy="695325"/>
            <a:chOff x="2680" y="3678"/>
            <a:chExt cx="680" cy="438"/>
          </a:xfrm>
        </p:grpSpPr>
        <p:sp>
          <p:nvSpPr>
            <p:cNvPr id="3086" name="Text Box 14"/>
            <p:cNvSpPr txBox="1">
              <a:spLocks noChangeArrowheads="1"/>
            </p:cNvSpPr>
            <p:nvPr userDrawn="1"/>
          </p:nvSpPr>
          <p:spPr bwMode="gray">
            <a:xfrm>
              <a:off x="2680" y="3789"/>
              <a:ext cx="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8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 userDrawn="1"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ACFC62-248F-49CF-B665-0EA89883373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99749B-55D8-48E5-8F5A-7FBB3859712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1CC5AD-B943-4068-9B20-1D1B8111B6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8384D4-4F74-4E5A-A7C5-033A9FBE18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F51DE9-BF28-48EF-8490-DD92FC5F004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CEEA20-95DC-4820-AA27-174E530974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1EA8A1-9987-424C-9A14-2D2CA9211C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8F7374-33C5-4E1E-BCE5-C53ED9B62B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E4E3E5-280D-466C-9D6C-5B5C88BC33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88E3F1-51C2-4E11-9BC9-0BE660698E7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91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9436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2971800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1FAA7C27-3A1D-4BFA-84D8-3C2A7066135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5943600" y="68263"/>
            <a:ext cx="2590800" cy="23653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655638" y="360363"/>
            <a:ext cx="8497887" cy="7191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373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71800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EF1C819-9BCE-435A-8032-F5C484A647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143000" y="457200"/>
            <a:ext cx="7391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gray">
          <a:xfrm>
            <a:off x="0" y="719138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gray">
          <a:xfrm>
            <a:off x="328613" y="357188"/>
            <a:ext cx="328612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657225" y="0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657225" y="361950"/>
            <a:ext cx="328613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328613" y="719138"/>
            <a:ext cx="328612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43600" y="68263"/>
            <a:ext cx="25908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n-lt"/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34625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err="1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Ultrasonics</a:t>
            </a:r>
            <a:r>
              <a:rPr lang="en-IN" sz="32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</a:t>
            </a:r>
            <a:endParaRPr lang="en-US" sz="3200" b="1" dirty="0">
              <a:solidFill>
                <a:srgbClr val="FFFF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858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FF00"/>
                </a:solidFill>
                <a:latin typeface="+mn-lt"/>
              </a:rPr>
              <a:t>B.Sc. Part-II</a:t>
            </a:r>
          </a:p>
          <a:p>
            <a:pPr>
              <a:lnSpc>
                <a:spcPct val="150000"/>
              </a:lnSpc>
            </a:pPr>
            <a:r>
              <a:rPr lang="en-US" sz="1600" b="1" dirty="0" err="1" smtClean="0">
                <a:solidFill>
                  <a:srgbClr val="FFFF00"/>
                </a:solidFill>
                <a:latin typeface="+mn-lt"/>
              </a:rPr>
              <a:t>Sem</a:t>
            </a:r>
            <a:r>
              <a:rPr lang="en-US" sz="1600" b="1" dirty="0" smtClean="0">
                <a:solidFill>
                  <a:srgbClr val="FFFF00"/>
                </a:solidFill>
                <a:latin typeface="+mn-lt"/>
              </a:rPr>
              <a:t>-IV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FF00"/>
                </a:solidFill>
                <a:latin typeface="+mn-lt"/>
              </a:rPr>
              <a:t>Paper : Wave, Acoustics &amp; Laser </a:t>
            </a:r>
            <a:endParaRPr lang="en-US" sz="16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05577"/>
            <a:ext cx="8686800" cy="27238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336600"/>
                </a:solidFill>
                <a:latin typeface="+mn-lt"/>
              </a:rPr>
              <a:t>  </a:t>
            </a:r>
            <a:endParaRPr lang="en-US" b="1" dirty="0" smtClean="0">
              <a:solidFill>
                <a:srgbClr val="33660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Dr.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Pramod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Kumar Singh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Assistant </a:t>
            </a: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Professor &amp; Head</a:t>
            </a:r>
            <a:endParaRPr lang="en-US" sz="1600" b="1" dirty="0" smtClean="0">
              <a:solidFill>
                <a:srgbClr val="FF000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Department of Physics</a:t>
            </a:r>
          </a:p>
          <a:p>
            <a:pPr>
              <a:lnSpc>
                <a:spcPct val="150000"/>
              </a:lnSpc>
            </a:pPr>
            <a:r>
              <a:rPr lang="en-US" sz="1600" b="1" dirty="0" err="1" smtClean="0">
                <a:solidFill>
                  <a:srgbClr val="FF0000"/>
                </a:solidFill>
                <a:latin typeface="+mn-lt"/>
              </a:rPr>
              <a:t>Shri</a:t>
            </a: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  <a:latin typeface="+mn-lt"/>
              </a:rPr>
              <a:t>Sadguru</a:t>
            </a: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  <a:latin typeface="+mn-lt"/>
              </a:rPr>
              <a:t>Saibaba</a:t>
            </a: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 Science &amp; Commerce College, </a:t>
            </a:r>
            <a:r>
              <a:rPr lang="en-US" sz="1600" b="1" dirty="0" err="1" smtClean="0">
                <a:solidFill>
                  <a:srgbClr val="FF0000"/>
                </a:solidFill>
                <a:latin typeface="+mn-lt"/>
              </a:rPr>
              <a:t>Ashti</a:t>
            </a:r>
            <a:endParaRPr lang="en-US" sz="1600" b="1" dirty="0" smtClean="0">
              <a:solidFill>
                <a:srgbClr val="FF000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1600" b="1" dirty="0" smtClean="0">
              <a:solidFill>
                <a:srgbClr val="33660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3366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9982" y="533400"/>
            <a:ext cx="1088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Sound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1" y="1219200"/>
            <a:ext cx="78485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Sound is a form of energy.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It is a vibration that propagates in the form of an acoustic wave.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Sound waves are </a:t>
            </a:r>
            <a:r>
              <a:rPr lang="en-US" sz="1600" b="1" dirty="0" smtClean="0">
                <a:solidFill>
                  <a:srgbClr val="FF00FF"/>
                </a:solidFill>
                <a:latin typeface="+mn-lt"/>
              </a:rPr>
              <a:t>longitudinal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waves and hence it requires a medium for propagation such as solid, liquid or gas.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Sound waves are produced as a result of vibrations.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When any object moves back and forth rapidly in a certain medium, it causes movement in the particles of that medium, resulting in sound wave.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Example- when a school bell rings, parts of the bell vibrates and we could able to hear the sound.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9982" y="533400"/>
            <a:ext cx="1088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Sound</a:t>
            </a:r>
          </a:p>
        </p:txBody>
      </p:sp>
      <p:pic>
        <p:nvPicPr>
          <p:cNvPr id="33794" name="Picture 2" descr="ICSE Solutions for Class 10 Physics - Echoes and Vibrations of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575" y="1164430"/>
            <a:ext cx="7083425" cy="5312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39982" y="533400"/>
            <a:ext cx="6498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Sound: Wavelength, Amplitude &amp; Frequency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629400" cy="229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7" name="Picture 9" descr="C:\Users\Deepak\Desktop\s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0237" y="3859183"/>
            <a:ext cx="5508150" cy="2694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93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Spectrum of Sound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381000" y="4648200"/>
            <a:ext cx="1676400" cy="685800"/>
          </a:xfrm>
          <a:prstGeom prst="rect">
            <a:avLst/>
          </a:prstGeom>
          <a:solidFill>
            <a:srgbClr val="CC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981200" y="4648200"/>
            <a:ext cx="2209800" cy="6858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14800" y="4648200"/>
            <a:ext cx="4724400" cy="6858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0" y="365760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20 Hz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1400" y="3657600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20 KHz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35638" y="4202668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200 MHz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8839200" y="4724400"/>
            <a:ext cx="228600" cy="5334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Down Arrow 21"/>
          <p:cNvSpPr/>
          <p:nvPr/>
        </p:nvSpPr>
        <p:spPr bwMode="auto">
          <a:xfrm>
            <a:off x="4038600" y="4038600"/>
            <a:ext cx="152400" cy="5334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000" y="4800600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+mn-lt"/>
              </a:rPr>
              <a:t>Infrasound</a:t>
            </a:r>
            <a:endParaRPr lang="en-US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4812268"/>
            <a:ext cx="2087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+mn-lt"/>
              </a:rPr>
              <a:t>Audible sound</a:t>
            </a:r>
            <a:endParaRPr lang="en-US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02259" y="4800600"/>
            <a:ext cx="1612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+mn-lt"/>
              </a:rPr>
              <a:t>Ultrasound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6" name="Right Arrow 25"/>
          <p:cNvSpPr/>
          <p:nvPr/>
        </p:nvSpPr>
        <p:spPr bwMode="auto">
          <a:xfrm rot="10800000">
            <a:off x="152400" y="4648200"/>
            <a:ext cx="228602" cy="762000"/>
          </a:xfrm>
          <a:prstGeom prst="rightArrow">
            <a:avLst/>
          </a:prstGeom>
          <a:solidFill>
            <a:srgbClr val="CC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>
            <a:off x="1905000" y="4038600"/>
            <a:ext cx="152400" cy="5334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26582" y="1953160"/>
            <a:ext cx="3674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l"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Audible (20 Hz - 20 KHz) </a:t>
            </a:r>
          </a:p>
          <a:p>
            <a:pPr algn="l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19400" y="1733490"/>
            <a:ext cx="473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Infrasonic (Frequency &lt; 20 Hz)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19400" y="2735758"/>
            <a:ext cx="471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Ultrasonic (Frequency &gt; 20 KHz)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2232" y="1733490"/>
            <a:ext cx="290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Spectrum of Sound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93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Spectrum of Sound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200" y="4419600"/>
            <a:ext cx="8077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Human ear is sensitive to sound of frequency </a:t>
            </a:r>
            <a:r>
              <a:rPr lang="en-US" sz="1600" b="1" dirty="0" smtClean="0">
                <a:solidFill>
                  <a:srgbClr val="FF00FF"/>
                </a:solidFill>
                <a:latin typeface="+mn-lt"/>
              </a:rPr>
              <a:t>20 Hz to 20 KHz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. This range is known as audible range for humans.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Sound waves  of frequency less than 20 Hz are called Infrasonic waves. It is not audible to human, however, animals like whales, elephants, rhinos, giraffes are sensitive to infrasound.   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19225"/>
            <a:ext cx="6829425" cy="28479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93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Spectrum of Sound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09601" y="4572000"/>
            <a:ext cx="8762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sound waves of frequency greater than 20 KHz are celled ultrasonic waves. The frequency is beyond the highest audible frequency.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animals like dog, bat and dolphins are sensitive to ultrasound. 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6829425" cy="2847975"/>
          </a:xfrm>
          <a:prstGeom prst="rect">
            <a:avLst/>
          </a:prstGeom>
          <a:solidFill>
            <a:srgbClr val="FFFF00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648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04801" y="1612642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Frequency greater than 20 KHz.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Due to higher frequency , wavelength is low (1.6  cm).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Speed of ultrasound does not depend upon its frequency.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Speed is dependent of the material/medium through which the waves are travelling.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shows </a:t>
            </a:r>
            <a:r>
              <a:rPr lang="en-US" sz="1600" b="1" dirty="0" smtClean="0">
                <a:solidFill>
                  <a:srgbClr val="FF00FF"/>
                </a:solidFill>
                <a:latin typeface="+mn-lt"/>
              </a:rPr>
              <a:t>negligible diffraction 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due to shorter wavelength. 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are </a:t>
            </a:r>
            <a:r>
              <a:rPr lang="en-US" sz="1600" b="1" dirty="0" smtClean="0">
                <a:solidFill>
                  <a:srgbClr val="FF00FF"/>
                </a:solidFill>
                <a:latin typeface="+mn-lt"/>
              </a:rPr>
              <a:t>directional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it can be transmitted over a large distance. </a:t>
            </a:r>
          </a:p>
          <a:p>
            <a:pPr marL="341313" indent="-341313" algn="l">
              <a:lnSpc>
                <a:spcPct val="2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</a:t>
            </a:r>
            <a:r>
              <a:rPr lang="en-US" sz="1600" b="1" dirty="0" smtClean="0">
                <a:solidFill>
                  <a:srgbClr val="FF00FF"/>
                </a:solidFill>
                <a:latin typeface="+mn-lt"/>
              </a:rPr>
              <a:t>reflects partially 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when it travels from one medium to another. 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4800" y="1230868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Properties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648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85801" y="4807803"/>
            <a:ext cx="2895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3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cleaning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183" y="130706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Uses</a:t>
            </a:r>
          </a:p>
        </p:txBody>
      </p:sp>
      <p:pic>
        <p:nvPicPr>
          <p:cNvPr id="40962" name="Picture 2" descr="Ultrasonic Cleaner at Rs 9500 /piece | Ultrasonic Cleaner | ID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2743200" cy="2743200"/>
          </a:xfrm>
          <a:prstGeom prst="rect">
            <a:avLst/>
          </a:prstGeom>
          <a:noFill/>
        </p:spPr>
      </p:pic>
      <p:pic>
        <p:nvPicPr>
          <p:cNvPr id="40964" name="Picture 4" descr="Ultrasonic Flaw Detection Service Service Provider from Gurga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9324" y="2438400"/>
            <a:ext cx="3297115" cy="2057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489289" y="5147846"/>
            <a:ext cx="2271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Flaw detection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648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200" y="4495800"/>
            <a:ext cx="4571999" cy="688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30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Ultrasound (</a:t>
            </a:r>
            <a:r>
              <a:rPr lang="en-US" sz="1600" b="1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sonography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183" y="130706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Uses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94004" y="6214646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SONAR</a:t>
            </a:r>
            <a:endParaRPr lang="en-US" sz="1600" dirty="0">
              <a:latin typeface="+mn-lt"/>
            </a:endParaRPr>
          </a:p>
        </p:txBody>
      </p:sp>
      <p:pic>
        <p:nvPicPr>
          <p:cNvPr id="43014" name="Picture 6" descr="Is Career in Diagnostic Medical Sonography Right for Me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385235"/>
            <a:ext cx="3546475" cy="2339165"/>
          </a:xfrm>
          <a:prstGeom prst="rect">
            <a:avLst/>
          </a:prstGeom>
          <a:noFill/>
        </p:spPr>
      </p:pic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17" name="Picture 9" descr="C:\Users\Deepak\Desktop\f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429018"/>
            <a:ext cx="2971800" cy="4666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2940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Piezoelectric Effect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5700683" cy="28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57200" y="4356080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When a mechanical pressure is applied across the two opposite faces of quartz crystal, it develops a potential difference across other two faces of the crystal. This phenomenon is known as Piezoelectric Effect.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The quantity of charge produced is proportional to the pressure applied across the crystal.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400" y="609600"/>
            <a:ext cx="4137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Inverse Piezoelectric Effect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83978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762000" y="4953000"/>
            <a:ext cx="2940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FF"/>
                </a:solidFill>
                <a:latin typeface="+mn-lt"/>
              </a:rPr>
              <a:t>Piezoelectric Effect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33890"/>
            <a:ext cx="4137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FF"/>
                </a:solidFill>
                <a:latin typeface="+mn-lt"/>
              </a:rPr>
              <a:t>Inverse Piezoelectric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4717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Production of 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7200" y="1143000"/>
            <a:ext cx="3828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Inverse Piezoelectric Effect </a:t>
            </a:r>
          </a:p>
        </p:txBody>
      </p:sp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7200" y="1524000"/>
            <a:ext cx="8686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are produced using Inverse Piezoelectric Effect.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According to inverse piezoelectric effect, when an electric potential is applied across the faces of the piezoelectric crystal, the crystal undergoes a strain.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If the direction of applied potential is reversed, it results in reversal of strain. Hence, if a high frequency AC voltage is applied, it results in forced vibration in the crystal. This phenomenon is known as inverse piezoelectric effect.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When the frequency of vibration becomes equal to the natural frequency of the crystal, resonance takes place, resulting in sufficiently large vibration.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These high frequency vibrations causes the formation of ultrasonic waves.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4717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Production of 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7200" y="1524000"/>
            <a:ext cx="8686800" cy="411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are produced using Inverse Piezoelectric Effect.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0"/>
            <a:ext cx="523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ACFC62-248F-49CF-B665-0EA89883373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34987" y="533400"/>
            <a:ext cx="4717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Production of Ultrasonic Waves</a:t>
            </a:r>
          </a:p>
        </p:txBody>
      </p:sp>
      <p:sp>
        <p:nvSpPr>
          <p:cNvPr id="32770" name="AutoShape 2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What is Sound? | Soundproofing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AutoShape 8" descr="Analytical science: Secrets of the Mary Rose: 2.1 Sonar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143000"/>
            <a:ext cx="381529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52400" y="3886200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Ultrasonic waves are produced using Inverse Piezoelectric Effect.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when the high frequency AC voltage is applied to plates A and B, inverse piezoelectric effect takes place. 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crystal begins to contract and expand periodically which causes compressions and rarefaction in the surrounding medium.</a:t>
            </a:r>
          </a:p>
          <a:p>
            <a:pPr marL="341313" indent="-341313" algn="l">
              <a:lnSpc>
                <a:spcPct val="150000"/>
              </a:lnSpc>
              <a:buFont typeface="Wingdings" pitchFamily="2" charset="2"/>
              <a:buChar char="q"/>
              <a:tabLst>
                <a:tab pos="395288" algn="l"/>
              </a:tabLst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When the crystal vibrates with its natural frequency, resonance occurs and amplitude of vibration becomes very large, resulting in production of ultrasonic waves.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2713038" y="5927725"/>
            <a:ext cx="30019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www.themegallery.com</a:t>
            </a:r>
          </a:p>
        </p:txBody>
      </p:sp>
      <p:sp>
        <p:nvSpPr>
          <p:cNvPr id="104453" name="WordArt 5"/>
          <p:cNvSpPr>
            <a:spLocks noChangeArrowheads="1" noChangeShapeType="1" noTextEdit="1"/>
          </p:cNvSpPr>
          <p:nvPr/>
        </p:nvSpPr>
        <p:spPr bwMode="gray">
          <a:xfrm>
            <a:off x="2195513" y="2132013"/>
            <a:ext cx="5689600" cy="7921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en-US" sz="3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786359"/>
            <a:ext cx="4419600" cy="18430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nimBg="1"/>
    </p:bldLst>
  </p:timing>
</p:sld>
</file>

<file path=ppt/theme/theme1.xml><?xml version="1.0" encoding="utf-8"?>
<a:theme xmlns:a="http://schemas.openxmlformats.org/drawingml/2006/main" name="cdb2004117gl">
  <a:themeElements>
    <a:clrScheme name="sample 1">
      <a:dk1>
        <a:srgbClr val="000000"/>
      </a:dk1>
      <a:lt1>
        <a:srgbClr val="FFFFFF"/>
      </a:lt1>
      <a:dk2>
        <a:srgbClr val="000798"/>
      </a:dk2>
      <a:lt2>
        <a:srgbClr val="B2B2B2"/>
      </a:lt2>
      <a:accent1>
        <a:srgbClr val="1B33E7"/>
      </a:accent1>
      <a:accent2>
        <a:srgbClr val="6699FF"/>
      </a:accent2>
      <a:accent3>
        <a:srgbClr val="FFFFFF"/>
      </a:accent3>
      <a:accent4>
        <a:srgbClr val="000000"/>
      </a:accent4>
      <a:accent5>
        <a:srgbClr val="ABADF1"/>
      </a:accent5>
      <a:accent6>
        <a:srgbClr val="5C8AE7"/>
      </a:accent6>
      <a:hlink>
        <a:srgbClr val="99CCFF"/>
      </a:hlink>
      <a:folHlink>
        <a:srgbClr val="3366CC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000798"/>
        </a:dk2>
        <a:lt2>
          <a:srgbClr val="B2B2B2"/>
        </a:lt2>
        <a:accent1>
          <a:srgbClr val="1B33E7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ABADF1"/>
        </a:accent5>
        <a:accent6>
          <a:srgbClr val="5C8AE7"/>
        </a:accent6>
        <a:hlink>
          <a:srgbClr val="99CCFF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94332"/>
        </a:dk2>
        <a:lt2>
          <a:srgbClr val="B2B2B2"/>
        </a:lt2>
        <a:accent1>
          <a:srgbClr val="0D6531"/>
        </a:accent1>
        <a:accent2>
          <a:srgbClr val="39AF6E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339E63"/>
        </a:accent6>
        <a:hlink>
          <a:srgbClr val="93E1A0"/>
        </a:hlink>
        <a:folHlink>
          <a:srgbClr val="1D834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275CA3"/>
        </a:dk2>
        <a:lt2>
          <a:srgbClr val="C0C0C0"/>
        </a:lt2>
        <a:accent1>
          <a:srgbClr val="529EBC"/>
        </a:accent1>
        <a:accent2>
          <a:srgbClr val="55BEE3"/>
        </a:accent2>
        <a:accent3>
          <a:srgbClr val="FFFFFF"/>
        </a:accent3>
        <a:accent4>
          <a:srgbClr val="000000"/>
        </a:accent4>
        <a:accent5>
          <a:srgbClr val="B3CCDA"/>
        </a:accent5>
        <a:accent6>
          <a:srgbClr val="4CACCE"/>
        </a:accent6>
        <a:hlink>
          <a:srgbClr val="9FD4F1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cdb2004117gl</Template>
  <TotalTime>11702</TotalTime>
  <Words>683</Words>
  <Application>Microsoft Office PowerPoint</Application>
  <PresentationFormat>On-screen Show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cdb2004117gl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Deepak</dc:creator>
  <cp:lastModifiedBy>HOME</cp:lastModifiedBy>
  <cp:revision>846</cp:revision>
  <dcterms:created xsi:type="dcterms:W3CDTF">2014-04-10T05:00:08Z</dcterms:created>
  <dcterms:modified xsi:type="dcterms:W3CDTF">2020-04-11T08:32:18Z</dcterms:modified>
</cp:coreProperties>
</file>